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708" r:id="rId1"/>
  </p:sldMasterIdLst>
  <p:notesMasterIdLst>
    <p:notesMasterId r:id="rId49"/>
  </p:notesMasterIdLst>
  <p:handoutMasterIdLst>
    <p:handoutMasterId r:id="rId50"/>
  </p:handoutMasterIdLst>
  <p:sldIdLst>
    <p:sldId id="319" r:id="rId2"/>
    <p:sldId id="257" r:id="rId3"/>
    <p:sldId id="476" r:id="rId4"/>
    <p:sldId id="718" r:id="rId5"/>
    <p:sldId id="964" r:id="rId6"/>
    <p:sldId id="965" r:id="rId7"/>
    <p:sldId id="913" r:id="rId8"/>
    <p:sldId id="815" r:id="rId9"/>
    <p:sldId id="967" r:id="rId10"/>
    <p:sldId id="1003" r:id="rId11"/>
    <p:sldId id="969" r:id="rId12"/>
    <p:sldId id="867" r:id="rId13"/>
    <p:sldId id="970" r:id="rId14"/>
    <p:sldId id="816" r:id="rId15"/>
    <p:sldId id="971" r:id="rId16"/>
    <p:sldId id="972" r:id="rId17"/>
    <p:sldId id="973" r:id="rId18"/>
    <p:sldId id="974" r:id="rId19"/>
    <p:sldId id="976" r:id="rId20"/>
    <p:sldId id="977" r:id="rId21"/>
    <p:sldId id="978" r:id="rId22"/>
    <p:sldId id="980" r:id="rId23"/>
    <p:sldId id="979" r:id="rId24"/>
    <p:sldId id="981" r:id="rId25"/>
    <p:sldId id="982" r:id="rId26"/>
    <p:sldId id="915" r:id="rId27"/>
    <p:sldId id="983" r:id="rId28"/>
    <p:sldId id="984" r:id="rId29"/>
    <p:sldId id="916" r:id="rId30"/>
    <p:sldId id="985" r:id="rId31"/>
    <p:sldId id="917" r:id="rId32"/>
    <p:sldId id="994" r:id="rId33"/>
    <p:sldId id="921" r:id="rId34"/>
    <p:sldId id="926" r:id="rId35"/>
    <p:sldId id="934" r:id="rId36"/>
    <p:sldId id="986" r:id="rId37"/>
    <p:sldId id="987" r:id="rId38"/>
    <p:sldId id="988" r:id="rId39"/>
    <p:sldId id="939" r:id="rId40"/>
    <p:sldId id="869" r:id="rId41"/>
    <p:sldId id="995" r:id="rId42"/>
    <p:sldId id="997" r:id="rId43"/>
    <p:sldId id="999" r:id="rId44"/>
    <p:sldId id="1000" r:id="rId45"/>
    <p:sldId id="1001" r:id="rId46"/>
    <p:sldId id="580" r:id="rId47"/>
    <p:sldId id="774" r:id="rId48"/>
  </p:sldIdLst>
  <p:sldSz cx="9144000" cy="6858000" type="screen4x3"/>
  <p:notesSz cx="6858000" cy="931386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rgbClr val="FFFFFF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rgbClr val="FFFFFF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rgbClr val="FFFFFF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rgbClr val="FFFFFF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rgbClr val="FFFFFF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rgbClr val="FFFFFF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rgbClr val="FFFFFF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rgbClr val="FFFFFF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rgbClr val="FFFFFF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4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3300"/>
    <a:srgbClr val="222222"/>
    <a:srgbClr val="FFFFFF"/>
    <a:srgbClr val="18B2B6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440" autoAdjust="0"/>
    <p:restoredTop sz="94531" autoAdjust="0"/>
  </p:normalViewPr>
  <p:slideViewPr>
    <p:cSldViewPr showGuides="1">
      <p:cViewPr varScale="1">
        <p:scale>
          <a:sx n="86" d="100"/>
          <a:sy n="86" d="100"/>
        </p:scale>
        <p:origin x="1594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70" d="100"/>
          <a:sy n="70" d="100"/>
        </p:scale>
        <p:origin x="-1422" y="-108"/>
      </p:cViewPr>
      <p:guideLst>
        <p:guide orient="horz" pos="2934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dirty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65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dirty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8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6553"/>
            <a:ext cx="2971800" cy="465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dirty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8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846553"/>
            <a:ext cx="2971800" cy="465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9714AC2-0A71-432E-91F7-E5899C6FF79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41330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dirty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65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dirty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04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1725" y="698500"/>
            <a:ext cx="4654550" cy="34925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24085"/>
            <a:ext cx="5486400" cy="419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46553"/>
            <a:ext cx="2971800" cy="465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dirty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846553"/>
            <a:ext cx="2971800" cy="465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6D76F084-73EB-458D-87EB-64B2A8E80AA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44792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2D0DFF1-CF22-40DC-B63D-8889CDA9DCAC}" type="slidenum">
              <a:rPr lang="en-US" sz="1200" smtClean="0">
                <a:solidFill>
                  <a:schemeClr val="tx1"/>
                </a:solidFill>
              </a:rPr>
              <a:pPr eaLnBrk="1" hangingPunct="1"/>
              <a:t>1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C" smtClean="0"/>
          </a:p>
        </p:txBody>
      </p:sp>
    </p:spTree>
    <p:extLst>
      <p:ext uri="{BB962C8B-B14F-4D97-AF65-F5344CB8AC3E}">
        <p14:creationId xmlns:p14="http://schemas.microsoft.com/office/powerpoint/2010/main" val="5611729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19AA545-3D2A-41A4-9615-9CAF9FF2C96E}" type="slidenum">
              <a:rPr lang="en-US" sz="1200" smtClean="0">
                <a:solidFill>
                  <a:schemeClr val="tx1"/>
                </a:solidFill>
              </a:rPr>
              <a:pPr eaLnBrk="1" hangingPunct="1"/>
              <a:t>10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21785541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0ADD658-0BE3-4EA6-99FA-AF352AB7EEDD}" type="slidenum">
              <a:rPr lang="en-US" sz="1200" smtClean="0">
                <a:solidFill>
                  <a:schemeClr val="tx1"/>
                </a:solidFill>
              </a:rPr>
              <a:pPr eaLnBrk="1" hangingPunct="1"/>
              <a:t>11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34532266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E0DDA94-CEEA-45D9-9BEA-AA5B3E596F27}" type="slidenum">
              <a:rPr lang="en-US" sz="1200" smtClean="0">
                <a:solidFill>
                  <a:schemeClr val="tx1"/>
                </a:solidFill>
              </a:rPr>
              <a:pPr eaLnBrk="1" hangingPunct="1"/>
              <a:t>12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27964409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799E2B9-E3B0-48CC-AA03-3567A0AD800F}" type="slidenum">
              <a:rPr lang="en-US" sz="1200" smtClean="0">
                <a:solidFill>
                  <a:schemeClr val="tx1"/>
                </a:solidFill>
              </a:rPr>
              <a:pPr eaLnBrk="1" hangingPunct="1"/>
              <a:t>13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16338714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88933AF-9A88-4F09-9188-1E3E4A1909CD}" type="slidenum">
              <a:rPr lang="en-US" sz="1200" smtClean="0">
                <a:solidFill>
                  <a:schemeClr val="tx1"/>
                </a:solidFill>
              </a:rPr>
              <a:pPr eaLnBrk="1" hangingPunct="1"/>
              <a:t>14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41607486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E83F683-BC90-4EA9-A839-18DF1247FC53}" type="slidenum">
              <a:rPr lang="en-US" sz="1200" smtClean="0">
                <a:solidFill>
                  <a:schemeClr val="tx1"/>
                </a:solidFill>
              </a:rPr>
              <a:pPr eaLnBrk="1" hangingPunct="1"/>
              <a:t>15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30770189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135FF8F-A434-44A8-8B5D-777560A11887}" type="slidenum">
              <a:rPr lang="en-US" sz="1200" smtClean="0">
                <a:solidFill>
                  <a:schemeClr val="tx1"/>
                </a:solidFill>
              </a:rPr>
              <a:pPr eaLnBrk="1" hangingPunct="1"/>
              <a:t>16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28432006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3F92BD8-EAA5-4401-82F9-8C4EBCF5B1A1}" type="slidenum">
              <a:rPr lang="en-US" sz="1200" smtClean="0">
                <a:solidFill>
                  <a:schemeClr val="tx1"/>
                </a:solidFill>
              </a:rPr>
              <a:pPr eaLnBrk="1" hangingPunct="1"/>
              <a:t>17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148358999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75A75F1-6CA3-4F5B-B57D-E4EA8DC25DB7}" type="slidenum">
              <a:rPr lang="en-US" sz="1200" smtClean="0">
                <a:solidFill>
                  <a:schemeClr val="tx1"/>
                </a:solidFill>
              </a:rPr>
              <a:pPr eaLnBrk="1" hangingPunct="1"/>
              <a:t>18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334201225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6E068C1-9EFF-4A59-8992-E78B4CA15399}" type="slidenum">
              <a:rPr lang="en-US" sz="1200" smtClean="0">
                <a:solidFill>
                  <a:schemeClr val="tx1"/>
                </a:solidFill>
              </a:rPr>
              <a:pPr eaLnBrk="1" hangingPunct="1"/>
              <a:t>19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41632627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30765F5-F4A7-4C39-826E-2E6DFBDAEEB8}" type="slidenum">
              <a:rPr lang="en-US" sz="1200" smtClean="0">
                <a:solidFill>
                  <a:schemeClr val="tx1"/>
                </a:solidFill>
              </a:rPr>
              <a:pPr eaLnBrk="1" hangingPunct="1"/>
              <a:t>2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189513237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5917ACE-5A6F-47D1-8203-822B1B5029AF}" type="slidenum">
              <a:rPr lang="en-US" sz="1200" smtClean="0">
                <a:solidFill>
                  <a:schemeClr val="tx1"/>
                </a:solidFill>
              </a:rPr>
              <a:pPr eaLnBrk="1" hangingPunct="1"/>
              <a:t>20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205377362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127D3B1-AB5A-40E5-B916-37370C7AABB4}" type="slidenum">
              <a:rPr lang="en-US" sz="1200" smtClean="0">
                <a:solidFill>
                  <a:schemeClr val="tx1"/>
                </a:solidFill>
              </a:rPr>
              <a:pPr eaLnBrk="1" hangingPunct="1"/>
              <a:t>21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195248235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7E101F3-469D-4669-8E59-6DACED54A5DE}" type="slidenum">
              <a:rPr lang="en-US" sz="1200" smtClean="0">
                <a:solidFill>
                  <a:schemeClr val="tx1"/>
                </a:solidFill>
              </a:rPr>
              <a:pPr eaLnBrk="1" hangingPunct="1"/>
              <a:t>22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10958309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6D7830D-6AD8-40F0-B06C-082669B77C30}" type="slidenum">
              <a:rPr lang="en-US" sz="1200" smtClean="0">
                <a:solidFill>
                  <a:schemeClr val="tx1"/>
                </a:solidFill>
              </a:rPr>
              <a:pPr eaLnBrk="1" hangingPunct="1"/>
              <a:t>23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211654380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667B7AC-D3FC-4FB6-8C6E-751497469150}" type="slidenum">
              <a:rPr lang="en-US" sz="1200" smtClean="0">
                <a:solidFill>
                  <a:schemeClr val="tx1"/>
                </a:solidFill>
              </a:rPr>
              <a:pPr eaLnBrk="1" hangingPunct="1"/>
              <a:t>24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332726205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34E7753-8847-4982-8AA9-7A14F889D328}" type="slidenum">
              <a:rPr lang="en-US" sz="1200" smtClean="0">
                <a:solidFill>
                  <a:schemeClr val="tx1"/>
                </a:solidFill>
              </a:rPr>
              <a:pPr eaLnBrk="1" hangingPunct="1"/>
              <a:t>25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369415938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2ACDF11-7457-4722-91BF-A897B9B6B5D4}" type="slidenum">
              <a:rPr lang="en-US" sz="1200" smtClean="0">
                <a:solidFill>
                  <a:schemeClr val="tx1"/>
                </a:solidFill>
              </a:rPr>
              <a:pPr eaLnBrk="1" hangingPunct="1"/>
              <a:t>26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324411697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CA84538-CF61-4DE3-89A3-A45CEA62A4F3}" type="slidenum">
              <a:rPr lang="en-US" sz="1200" smtClean="0">
                <a:solidFill>
                  <a:schemeClr val="tx1"/>
                </a:solidFill>
              </a:rPr>
              <a:pPr eaLnBrk="1" hangingPunct="1"/>
              <a:t>27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269031578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3B06DAA-4177-4F2B-A61E-0F6DABA12E57}" type="slidenum">
              <a:rPr lang="en-US" sz="1200" smtClean="0">
                <a:solidFill>
                  <a:schemeClr val="tx1"/>
                </a:solidFill>
              </a:rPr>
              <a:pPr eaLnBrk="1" hangingPunct="1"/>
              <a:t>28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160371053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91C371A-038A-44E2-BF8D-26D108BDCF7C}" type="slidenum">
              <a:rPr lang="en-US" sz="1200" smtClean="0">
                <a:solidFill>
                  <a:schemeClr val="tx1"/>
                </a:solidFill>
              </a:rPr>
              <a:pPr eaLnBrk="1" hangingPunct="1"/>
              <a:t>29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32332768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856D9FC-DF7F-42D9-8F03-D356FE4E4819}" type="slidenum">
              <a:rPr lang="en-US" sz="1200" smtClean="0">
                <a:solidFill>
                  <a:schemeClr val="tx1"/>
                </a:solidFill>
              </a:rPr>
              <a:pPr eaLnBrk="1" hangingPunct="1"/>
              <a:t>3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251950256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578920F-3382-4A0A-9882-1F5AEEBC2704}" type="slidenum">
              <a:rPr lang="en-US" sz="1200" smtClean="0">
                <a:solidFill>
                  <a:schemeClr val="tx1"/>
                </a:solidFill>
              </a:rPr>
              <a:pPr eaLnBrk="1" hangingPunct="1"/>
              <a:t>30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212126373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066758C-3BE5-4A55-B975-44300035EB87}" type="slidenum">
              <a:rPr lang="en-US" sz="1200" smtClean="0">
                <a:solidFill>
                  <a:schemeClr val="tx1"/>
                </a:solidFill>
              </a:rPr>
              <a:pPr eaLnBrk="1" hangingPunct="1"/>
              <a:t>31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226817238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CAFE105-DF99-4D81-BA07-AD391B5E3CB2}" type="slidenum">
              <a:rPr lang="en-US" sz="1200" smtClean="0">
                <a:solidFill>
                  <a:schemeClr val="tx1"/>
                </a:solidFill>
              </a:rPr>
              <a:pPr eaLnBrk="1" hangingPunct="1"/>
              <a:t>32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243281364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C9D7798-BEDC-4D0B-8402-DE23AEDD8A93}" type="slidenum">
              <a:rPr lang="en-US" sz="1200" smtClean="0">
                <a:solidFill>
                  <a:schemeClr val="tx1"/>
                </a:solidFill>
              </a:rPr>
              <a:pPr eaLnBrk="1" hangingPunct="1"/>
              <a:t>33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315744591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5987662-6851-4A96-ADA7-BD38C1F971B6}" type="slidenum">
              <a:rPr lang="en-US" sz="1200" smtClean="0">
                <a:solidFill>
                  <a:schemeClr val="tx1"/>
                </a:solidFill>
              </a:rPr>
              <a:pPr eaLnBrk="1" hangingPunct="1"/>
              <a:t>34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302459795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DDD4331-812D-447E-8BFD-063234559BFA}" type="slidenum">
              <a:rPr lang="en-US" sz="1200" smtClean="0">
                <a:solidFill>
                  <a:schemeClr val="tx1"/>
                </a:solidFill>
              </a:rPr>
              <a:pPr eaLnBrk="1" hangingPunct="1"/>
              <a:t>35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325166366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E7EB86E-7228-4BF8-AA89-503984DF990C}" type="slidenum">
              <a:rPr lang="en-US" sz="1200" smtClean="0">
                <a:solidFill>
                  <a:schemeClr val="tx1"/>
                </a:solidFill>
              </a:rPr>
              <a:pPr eaLnBrk="1" hangingPunct="1"/>
              <a:t>36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56195619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859D1A2-98E6-4C92-B298-FA45F52CD0E4}" type="slidenum">
              <a:rPr lang="en-US" sz="1200" smtClean="0">
                <a:solidFill>
                  <a:schemeClr val="tx1"/>
                </a:solidFill>
              </a:rPr>
              <a:pPr eaLnBrk="1" hangingPunct="1"/>
              <a:t>37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127272849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822C9C0-501C-40EA-AF6D-18286CD6E524}" type="slidenum">
              <a:rPr lang="en-US" sz="1200" smtClean="0">
                <a:solidFill>
                  <a:schemeClr val="tx1"/>
                </a:solidFill>
              </a:rPr>
              <a:pPr eaLnBrk="1" hangingPunct="1"/>
              <a:t>38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260436112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6B59CFA-53F3-4124-872C-C80B4F5124E9}" type="slidenum">
              <a:rPr lang="en-US" sz="1200" smtClean="0">
                <a:solidFill>
                  <a:schemeClr val="tx1"/>
                </a:solidFill>
              </a:rPr>
              <a:pPr eaLnBrk="1" hangingPunct="1"/>
              <a:t>39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38676010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74FD120-C92E-4140-9B4A-3413F28BBF3E}" type="slidenum">
              <a:rPr lang="en-US" sz="1200" smtClean="0">
                <a:solidFill>
                  <a:schemeClr val="tx1"/>
                </a:solidFill>
              </a:rPr>
              <a:pPr eaLnBrk="1" hangingPunct="1"/>
              <a:t>4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132468987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E8EADD2-4083-4688-9CFE-34B325AB8B0A}" type="slidenum">
              <a:rPr lang="en-US" sz="1200" smtClean="0">
                <a:solidFill>
                  <a:schemeClr val="tx1"/>
                </a:solidFill>
              </a:rPr>
              <a:pPr eaLnBrk="1" hangingPunct="1"/>
              <a:t>40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400755313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F327C43-F2F3-40F6-9AA7-42E9C8F1C0A2}" type="slidenum">
              <a:rPr lang="en-US" sz="1200" smtClean="0">
                <a:solidFill>
                  <a:schemeClr val="tx1"/>
                </a:solidFill>
              </a:rPr>
              <a:pPr eaLnBrk="1" hangingPunct="1"/>
              <a:t>41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339450882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BB0471C-2CC4-42EA-AF5E-6F7E795E1A86}" type="slidenum">
              <a:rPr lang="en-US" sz="1200" smtClean="0">
                <a:solidFill>
                  <a:schemeClr val="tx1"/>
                </a:solidFill>
              </a:rPr>
              <a:pPr eaLnBrk="1" hangingPunct="1"/>
              <a:t>42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173105632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B17F094-CC86-4DAB-8D0F-A58765FE7BB6}" type="slidenum">
              <a:rPr lang="en-US" sz="1200" smtClean="0">
                <a:solidFill>
                  <a:schemeClr val="tx1"/>
                </a:solidFill>
              </a:rPr>
              <a:pPr eaLnBrk="1" hangingPunct="1"/>
              <a:t>43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114684304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FC19E77-2D74-45EA-8A79-C70CF539302A}" type="slidenum">
              <a:rPr lang="en-US" sz="1200" smtClean="0">
                <a:solidFill>
                  <a:schemeClr val="tx1"/>
                </a:solidFill>
              </a:rPr>
              <a:pPr eaLnBrk="1" hangingPunct="1"/>
              <a:t>44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198442419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81FBB2B-222D-48F1-9BA7-1F853FC2BC73}" type="slidenum">
              <a:rPr lang="en-US" sz="1200" smtClean="0">
                <a:solidFill>
                  <a:schemeClr val="tx1"/>
                </a:solidFill>
              </a:rPr>
              <a:pPr eaLnBrk="1" hangingPunct="1"/>
              <a:t>45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132813459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238849E-64DF-480D-921F-7F22EEAFD433}" type="slidenum">
              <a:rPr lang="en-US" sz="1200" smtClean="0">
                <a:solidFill>
                  <a:schemeClr val="tx1"/>
                </a:solidFill>
              </a:rPr>
              <a:pPr eaLnBrk="1" hangingPunct="1"/>
              <a:t>46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C" smtClean="0"/>
          </a:p>
        </p:txBody>
      </p:sp>
    </p:spTree>
    <p:extLst>
      <p:ext uri="{BB962C8B-B14F-4D97-AF65-F5344CB8AC3E}">
        <p14:creationId xmlns:p14="http://schemas.microsoft.com/office/powerpoint/2010/main" val="148661427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1B08F4C-B6E2-45B4-A603-529ED2A43013}" type="slidenum">
              <a:rPr lang="en-US" sz="1200" smtClean="0">
                <a:solidFill>
                  <a:schemeClr val="tx1"/>
                </a:solidFill>
              </a:rPr>
              <a:pPr eaLnBrk="1" hangingPunct="1"/>
              <a:t>47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C" smtClean="0"/>
          </a:p>
        </p:txBody>
      </p:sp>
    </p:spTree>
    <p:extLst>
      <p:ext uri="{BB962C8B-B14F-4D97-AF65-F5344CB8AC3E}">
        <p14:creationId xmlns:p14="http://schemas.microsoft.com/office/powerpoint/2010/main" val="10820785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021A8F8-403D-4EAF-8396-57EC3BD3FC0B}" type="slidenum">
              <a:rPr lang="en-US" sz="1200" smtClean="0">
                <a:solidFill>
                  <a:schemeClr val="tx1"/>
                </a:solidFill>
              </a:rPr>
              <a:pPr eaLnBrk="1" hangingPunct="1"/>
              <a:t>5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36699981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8F4281A-22AE-4008-8040-0B4EA40E14ED}" type="slidenum">
              <a:rPr lang="en-US" sz="1200" smtClean="0">
                <a:solidFill>
                  <a:schemeClr val="tx1"/>
                </a:solidFill>
              </a:rPr>
              <a:pPr eaLnBrk="1" hangingPunct="1"/>
              <a:t>6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31404681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54C11C0-574D-41C7-9353-ABF70FA37F74}" type="slidenum">
              <a:rPr lang="en-US" sz="1200" smtClean="0">
                <a:solidFill>
                  <a:schemeClr val="tx1"/>
                </a:solidFill>
              </a:rPr>
              <a:pPr eaLnBrk="1" hangingPunct="1"/>
              <a:t>7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2125919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1C65A20-01B7-4C04-860E-B1E679203AA1}" type="slidenum">
              <a:rPr lang="en-US" sz="1200" smtClean="0">
                <a:solidFill>
                  <a:schemeClr val="tx1"/>
                </a:solidFill>
              </a:rPr>
              <a:pPr eaLnBrk="1" hangingPunct="1"/>
              <a:t>8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18800381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19AA545-3D2A-41A4-9615-9CAF9FF2C96E}" type="slidenum">
              <a:rPr lang="en-US" sz="1200" smtClean="0">
                <a:solidFill>
                  <a:schemeClr val="tx1"/>
                </a:solidFill>
              </a:rPr>
              <a:pPr eaLnBrk="1" hangingPunct="1"/>
              <a:t>9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10255687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fld id="{8CC057FC-95B6-4D89-AFDA-ABA33EE921E5}" type="datetime2">
              <a:rPr lang="en-US" smtClean="0"/>
              <a:t>Monday, January 06,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MCTS Guide to Microsoft Windows 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5984252-93D5-4437-9D6C-20BD0FC399B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fld id="{EC4549AC-EB31-477F-92A9-B1988E232878}" type="datetime2">
              <a:rPr lang="en-US" smtClean="0"/>
              <a:t>Monday, January 06,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MCTS Guide to Microsoft Windows 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18A24E1-41FC-433B-95E4-0AD4FFEE19F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fld id="{6396A3A3-94A6-4E5B-AF39-173ACA3E61CC}" type="datetime2">
              <a:rPr lang="en-US" smtClean="0"/>
              <a:t>Monday, January 06,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MCTS Guide to Microsoft Windows 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B8A9B2A-F44E-4504-852A-62466564CF8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fld id="{9933D019-A32C-4EAD-B8E6-DBDA699692FD}" type="datetime2">
              <a:rPr lang="en-US" smtClean="0"/>
              <a:t>Monday, January 06,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MCTS Guide to Microsoft Windows 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8F77D44-C958-407D-88CF-1A40FD10190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fld id="{CCEBA98F-560C-4997-81C4-81D4D9187EAB}" type="datetime2">
              <a:rPr lang="en-US" smtClean="0"/>
              <a:t>Monday, January 06, 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MCTS Guide to Microsoft Windows 7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91341D3-5535-470A-8632-75EE9A3F1DC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fld id="{150972B2-CA5C-437D-87D0-8081271A9E4B}" type="datetime2">
              <a:rPr lang="en-US" smtClean="0"/>
              <a:t>Monday, January 06, 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MCTS Guide to Microsoft Windows 7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A23160D-79A0-4DF2-B7C8-081F3B777A0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fld id="{79CD4847-11EF-4466-A8AD-85CDB7B49118}" type="datetime2">
              <a:rPr lang="en-US" smtClean="0"/>
              <a:t>Monday, January 06, 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MCTS Guide to Microsoft Windows 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E076B08-943A-4DBC-9096-FFAB29164EC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fld id="{F168457A-3AB9-4880-8A0C-9F8524491207}" type="datetime2">
              <a:rPr lang="en-US" smtClean="0"/>
              <a:t>Monday, January 06, 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MCTS Guide to Microsoft Windows 7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D20EEF2-D406-41F7-B183-5BA39FDA955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fld id="{3FE976D3-5B7F-4300-ABED-C91F1B2AE209}" type="datetime2">
              <a:rPr lang="en-US" smtClean="0"/>
              <a:t>Monday, January 06, 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MCTS Guide to Microsoft Windows 7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8756D3F-899F-4098-AD22-7F910CD1BFB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fld id="{EBDC1E59-17DD-41CE-97CA-624A472382D4}" type="datetime2">
              <a:rPr lang="en-US" smtClean="0"/>
              <a:t>Monday, January 06, 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MCTS Guide to Microsoft Windows 7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472B400-0232-45B9-84B2-3E3C3D8F6A0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609600" y="1447800"/>
            <a:ext cx="8001000" cy="2209800"/>
          </a:xfrm>
        </p:spPr>
        <p:txBody>
          <a:bodyPr/>
          <a:lstStyle/>
          <a:p>
            <a:pPr eaLnBrk="1" hangingPunct="1"/>
            <a:r>
              <a:rPr lang="en-US" i="1" dirty="0" smtClean="0"/>
              <a:t>MCTS Guide to Microsoft Windows 7</a:t>
            </a:r>
            <a:r>
              <a:rPr lang="en-US" dirty="0" smtClean="0"/>
              <a:t> </a:t>
            </a:r>
          </a:p>
        </p:txBody>
      </p:sp>
      <p:sp>
        <p:nvSpPr>
          <p:cNvPr id="3075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609600" y="4419600"/>
            <a:ext cx="8077200" cy="1447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3400" b="0" i="1" smtClean="0"/>
              <a:t>Chapter 9</a:t>
            </a:r>
          </a:p>
          <a:p>
            <a:pPr eaLnBrk="1" hangingPunct="1">
              <a:lnSpc>
                <a:spcPct val="90000"/>
              </a:lnSpc>
            </a:pPr>
            <a:r>
              <a:rPr lang="en-US" sz="3400" b="0" i="1" smtClean="0"/>
              <a:t>User Productivity Tools</a:t>
            </a:r>
          </a:p>
        </p:txBody>
      </p:sp>
      <p:pic>
        <p:nvPicPr>
          <p:cNvPr id="3076" name="Picture 3" descr="Cengage_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66712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Printing Process (cont'd.)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4267200" cy="5105400"/>
          </a:xfrm>
        </p:spPr>
        <p:txBody>
          <a:bodyPr>
            <a:normAutofit/>
          </a:bodyPr>
          <a:lstStyle/>
          <a:p>
            <a:r>
              <a:rPr lang="en-US" dirty="0" smtClean="0"/>
              <a:t>Backward compatibility</a:t>
            </a:r>
          </a:p>
          <a:p>
            <a:pPr lvl="1"/>
            <a:r>
              <a:rPr lang="en-US" dirty="0" smtClean="0"/>
              <a:t>Windows </a:t>
            </a:r>
            <a:r>
              <a:rPr lang="en-US" dirty="0" smtClean="0"/>
              <a:t>7 and 8 printing </a:t>
            </a:r>
            <a:r>
              <a:rPr lang="en-US" dirty="0" smtClean="0"/>
              <a:t>process is flexible to accommodate older applications and older printers </a:t>
            </a:r>
            <a:r>
              <a:rPr lang="en-US" dirty="0" smtClean="0"/>
              <a:t>that </a:t>
            </a:r>
            <a:r>
              <a:rPr lang="en-US" dirty="0" smtClean="0"/>
              <a:t>do not support XPS-based printing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19209D-1574-4989-AE60-6BBB4109ED5B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0589" y="1371600"/>
            <a:ext cx="3583305" cy="5194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484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uiExpand="1" build="p" bldLvl="3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Printing Process (cont'd.)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Benefits of XPS-based printing</a:t>
            </a:r>
          </a:p>
          <a:p>
            <a:pPr lvl="1"/>
            <a:r>
              <a:rPr lang="en-US" smtClean="0"/>
              <a:t>XPS printing is better at handling complex graphics than GDI-based printing</a:t>
            </a:r>
          </a:p>
          <a:p>
            <a:pPr lvl="1"/>
            <a:r>
              <a:rPr lang="en-US" smtClean="0"/>
              <a:t>Improved color printing</a:t>
            </a:r>
          </a:p>
          <a:p>
            <a:pPr lvl="1"/>
            <a:r>
              <a:rPr lang="en-US" smtClean="0"/>
              <a:t>Improved print quality</a:t>
            </a:r>
          </a:p>
          <a:p>
            <a:pPr lvl="1"/>
            <a:r>
              <a:rPr lang="en-US" smtClean="0"/>
              <a:t>Improved print job configuration</a:t>
            </a:r>
          </a:p>
          <a:p>
            <a:pPr lvl="1"/>
            <a:r>
              <a:rPr lang="en-US" smtClean="0"/>
              <a:t>Improved device configuration</a:t>
            </a:r>
          </a:p>
          <a:p>
            <a:pPr lvl="1"/>
            <a:r>
              <a:rPr lang="en-US" smtClean="0"/>
              <a:t>Improved spooling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37DC57-1EBA-43AB-9D0D-DE30B44B12F5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uiExpand="1" build="p" bldLvl="3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Printer Drivers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Adding drivers to the store</a:t>
            </a:r>
          </a:p>
          <a:p>
            <a:pPr lvl="1"/>
            <a:r>
              <a:rPr lang="en-US" smtClean="0"/>
              <a:t>Known as staging a driver</a:t>
            </a:r>
          </a:p>
          <a:p>
            <a:pPr lvl="1"/>
            <a:r>
              <a:rPr lang="en-US" smtClean="0"/>
              <a:t>Printer driver is added during installation process</a:t>
            </a:r>
          </a:p>
          <a:p>
            <a:pPr lvl="1"/>
            <a:r>
              <a:rPr lang="en-US" smtClean="0"/>
              <a:t>When drivers are added to the store, they are stored side-by-side</a:t>
            </a:r>
          </a:p>
          <a:p>
            <a:pPr lvl="2"/>
            <a:r>
              <a:rPr lang="en-US" smtClean="0"/>
              <a:t>Multiple versions of the same driver can be in the store</a:t>
            </a:r>
          </a:p>
          <a:p>
            <a:r>
              <a:rPr lang="en-US" smtClean="0"/>
              <a:t>Printer driver installation process</a:t>
            </a:r>
          </a:p>
          <a:p>
            <a:pPr lvl="1"/>
            <a:r>
              <a:rPr lang="en-US" smtClean="0"/>
              <a:t>For previous versions of Windows</a:t>
            </a:r>
          </a:p>
          <a:p>
            <a:pPr lvl="2"/>
            <a:r>
              <a:rPr lang="en-US" smtClean="0"/>
              <a:t>Printer drivers were distributed as printer driver packages and just printer drivers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B32B9E-A171-4348-9779-2F5305A8B81F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 bldLvl="3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Printer Drivers (cont'd.)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447800"/>
            <a:ext cx="8077200" cy="4572000"/>
          </a:xfrm>
        </p:spPr>
        <p:txBody>
          <a:bodyPr/>
          <a:lstStyle/>
          <a:p>
            <a:r>
              <a:rPr lang="en-US" smtClean="0"/>
              <a:t>Printer driver installation process (cont'd.)</a:t>
            </a:r>
          </a:p>
          <a:p>
            <a:pPr lvl="1"/>
            <a:r>
              <a:rPr lang="en-US" smtClean="0"/>
              <a:t>When printers were networked</a:t>
            </a:r>
          </a:p>
          <a:p>
            <a:pPr lvl="2"/>
            <a:r>
              <a:rPr lang="en-US" smtClean="0"/>
              <a:t>Point and print allowed printer drivers to be distributed automatically from the print server</a:t>
            </a:r>
          </a:p>
          <a:p>
            <a:pPr lvl="3"/>
            <a:r>
              <a:rPr lang="en-US" smtClean="0"/>
              <a:t>But not driver packages</a:t>
            </a:r>
          </a:p>
          <a:p>
            <a:pPr lvl="1"/>
            <a:r>
              <a:rPr lang="en-US" smtClean="0"/>
              <a:t>With Windows 7</a:t>
            </a:r>
          </a:p>
          <a:p>
            <a:pPr lvl="2"/>
            <a:r>
              <a:rPr lang="en-US" smtClean="0"/>
              <a:t>Driver packages can be distributed by point and print</a:t>
            </a:r>
          </a:p>
          <a:p>
            <a:pPr lvl="1"/>
            <a:r>
              <a:rPr lang="en-US" smtClean="0"/>
              <a:t>Printer driver installation process variations</a:t>
            </a:r>
          </a:p>
          <a:p>
            <a:pPr lvl="2"/>
            <a:r>
              <a:rPr lang="en-US" smtClean="0"/>
              <a:t>Local printer</a:t>
            </a:r>
          </a:p>
          <a:p>
            <a:pPr lvl="2"/>
            <a:r>
              <a:rPr lang="en-US" smtClean="0"/>
              <a:t>Remote printer</a:t>
            </a:r>
          </a:p>
          <a:p>
            <a:pPr lvl="2"/>
            <a:r>
              <a:rPr lang="en-US" smtClean="0"/>
              <a:t>Network printer</a:t>
            </a:r>
          </a:p>
          <a:p>
            <a:pPr lvl="2"/>
            <a:r>
              <a:rPr lang="en-US" smtClean="0"/>
              <a:t>Web printer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BBB8C3-DBEB-4FF8-B930-E8A141397C58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3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3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uiExpand="1" build="p" bldLvl="3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Printer Management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Devices and Printer applet</a:t>
            </a:r>
          </a:p>
          <a:p>
            <a:pPr lvl="1"/>
            <a:r>
              <a:rPr lang="en-US" smtClean="0"/>
              <a:t>Manages the printers on a local workstation</a:t>
            </a:r>
          </a:p>
          <a:p>
            <a:pPr lvl="1"/>
            <a:r>
              <a:rPr lang="en-US" smtClean="0"/>
              <a:t>Can’t install printers on remote computers</a:t>
            </a:r>
          </a:p>
          <a:p>
            <a:pPr lvl="1"/>
            <a:r>
              <a:rPr lang="en-US" smtClean="0"/>
              <a:t>Major tasks in the Printers applet</a:t>
            </a:r>
          </a:p>
          <a:p>
            <a:pPr lvl="2"/>
            <a:r>
              <a:rPr lang="en-US" smtClean="0"/>
              <a:t>Add a printer</a:t>
            </a:r>
          </a:p>
          <a:p>
            <a:pPr lvl="2"/>
            <a:r>
              <a:rPr lang="en-US" smtClean="0"/>
              <a:t>See what’s printing</a:t>
            </a:r>
          </a:p>
          <a:p>
            <a:pPr lvl="2"/>
            <a:r>
              <a:rPr lang="en-US" smtClean="0"/>
              <a:t>Set as default</a:t>
            </a:r>
          </a:p>
          <a:p>
            <a:pPr lvl="2"/>
            <a:r>
              <a:rPr lang="en-US" smtClean="0"/>
              <a:t>Select printing preferences</a:t>
            </a:r>
          </a:p>
          <a:p>
            <a:pPr lvl="2"/>
            <a:r>
              <a:rPr lang="en-US" smtClean="0"/>
              <a:t>Configure printer properties</a:t>
            </a:r>
          </a:p>
          <a:p>
            <a:pPr lvl="2"/>
            <a:r>
              <a:rPr lang="en-US" smtClean="0"/>
              <a:t>Configure printer server properties</a:t>
            </a:r>
          </a:p>
          <a:p>
            <a:pPr lvl="2"/>
            <a:r>
              <a:rPr lang="en-US" smtClean="0"/>
              <a:t>Remove device</a:t>
            </a:r>
          </a:p>
          <a:p>
            <a:pPr lvl="2"/>
            <a:endParaRPr lang="en-US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60EFC9-B178-4963-AD56-B28094ADE2A0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4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4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 bldLvl="3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Printer Management (cont'd.)</a:t>
            </a: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4F970D-B502-42E4-8A58-4F0766D665CE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158" y="1524000"/>
            <a:ext cx="6793683" cy="507182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Printer Management (cont'd.)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Print Management snap-in</a:t>
            </a:r>
          </a:p>
          <a:p>
            <a:pPr lvl="1"/>
            <a:r>
              <a:rPr lang="en-US" smtClean="0"/>
              <a:t>Allows you to manage the printers for your entire network from a single workstation</a:t>
            </a:r>
          </a:p>
          <a:p>
            <a:pPr lvl="1"/>
            <a:r>
              <a:rPr lang="en-US" smtClean="0"/>
              <a:t>Features of the Print Management snap-in</a:t>
            </a:r>
          </a:p>
          <a:p>
            <a:pPr lvl="2"/>
            <a:r>
              <a:rPr lang="en-US" smtClean="0"/>
              <a:t>Manage multiple print servers</a:t>
            </a:r>
          </a:p>
          <a:p>
            <a:pPr lvl="2"/>
            <a:r>
              <a:rPr lang="en-US" smtClean="0"/>
              <a:t>Filter views</a:t>
            </a:r>
          </a:p>
          <a:p>
            <a:pPr lvl="2"/>
            <a:r>
              <a:rPr lang="en-US" smtClean="0"/>
              <a:t>Automatic installation of printers on a print server</a:t>
            </a:r>
          </a:p>
          <a:p>
            <a:pPr lvl="2"/>
            <a:r>
              <a:rPr lang="en-US" smtClean="0"/>
              <a:t>Bulk printer management</a:t>
            </a:r>
          </a:p>
          <a:p>
            <a:pPr lvl="2"/>
            <a:r>
              <a:rPr lang="en-US" smtClean="0"/>
              <a:t>Use Group Policy to deploy printers</a:t>
            </a:r>
          </a:p>
          <a:p>
            <a:pPr lvl="2"/>
            <a:r>
              <a:rPr lang="en-US" smtClean="0"/>
              <a:t>Notification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MCTS Guide to Microsoft Windows 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D257F5-FE19-4079-A602-11774ADFB3B5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uiExpand="1" build="p" bldLvl="3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Printer </a:t>
            </a:r>
            <a:r>
              <a:rPr lang="en-US" dirty="0" smtClean="0"/>
              <a:t>Management Window</a:t>
            </a:r>
            <a:endParaRPr lang="en-US" dirty="0" smtClean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EE51D7-D732-4090-87B9-8F939B06097E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976" y="1524000"/>
            <a:ext cx="6800045" cy="514961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Printer Management (cont'd.)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Printer configuration options</a:t>
            </a:r>
          </a:p>
          <a:p>
            <a:pPr lvl="1"/>
            <a:r>
              <a:rPr lang="en-US" dirty="0" smtClean="0"/>
              <a:t>Each printer you install in Windows 7 can be configured independently</a:t>
            </a:r>
          </a:p>
          <a:p>
            <a:pPr lvl="1"/>
            <a:r>
              <a:rPr lang="en-US" dirty="0" smtClean="0"/>
              <a:t>Most of the options available for configuration are standardized by Windows 7</a:t>
            </a:r>
          </a:p>
          <a:p>
            <a:pPr lvl="1"/>
            <a:r>
              <a:rPr lang="en-US" dirty="0" smtClean="0"/>
              <a:t>Device Settings tab has device-specific settings</a:t>
            </a:r>
          </a:p>
          <a:p>
            <a:pPr lvl="1"/>
            <a:r>
              <a:rPr lang="en-US" dirty="0" smtClean="0"/>
              <a:t>Advanced tab has a number of options that are typically only implemented for server-based printing</a:t>
            </a:r>
          </a:p>
          <a:p>
            <a:pPr lvl="1"/>
            <a:r>
              <a:rPr lang="en-US" dirty="0"/>
              <a:t>Other standard tabs</a:t>
            </a:r>
          </a:p>
          <a:p>
            <a:pPr lvl="2"/>
            <a:r>
              <a:rPr lang="en-US" dirty="0"/>
              <a:t>General</a:t>
            </a:r>
          </a:p>
          <a:p>
            <a:pPr lvl="2"/>
            <a:r>
              <a:rPr lang="en-US" dirty="0"/>
              <a:t>Sharing</a:t>
            </a:r>
          </a:p>
          <a:p>
            <a:pPr lvl="2"/>
            <a:r>
              <a:rPr lang="en-US" dirty="0"/>
              <a:t>Security</a:t>
            </a:r>
          </a:p>
          <a:p>
            <a:pPr lvl="2"/>
            <a:r>
              <a:rPr lang="en-US" dirty="0"/>
              <a:t>Ports</a:t>
            </a:r>
          </a:p>
          <a:p>
            <a:pPr lvl="2"/>
            <a:r>
              <a:rPr lang="en-US" dirty="0"/>
              <a:t>Color Management</a:t>
            </a:r>
          </a:p>
          <a:p>
            <a:pPr lvl="1"/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89D7C-D762-4B0A-91AB-0CC5A33CA30B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5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5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uiExpand="1" build="p" bldLvl="3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Local Printer </a:t>
            </a:r>
            <a:r>
              <a:rPr lang="en-US" dirty="0" smtClean="0"/>
              <a:t>Management </a:t>
            </a:r>
            <a:r>
              <a:rPr lang="en-US" dirty="0" smtClean="0"/>
              <a:t>Dialog Box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5A80D9-423C-46D5-A00B-62D27022397A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0287" y="1600200"/>
            <a:ext cx="4543425" cy="50863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Objectives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Understand and configure Windows 7 printing</a:t>
            </a:r>
          </a:p>
          <a:p>
            <a:r>
              <a:rPr lang="en-US" dirty="0" smtClean="0"/>
              <a:t>Understand Windows Fax and Scan</a:t>
            </a:r>
          </a:p>
          <a:p>
            <a:r>
              <a:rPr lang="en-US" dirty="0" smtClean="0"/>
              <a:t>Use Windows Explorer libraries</a:t>
            </a:r>
          </a:p>
          <a:p>
            <a:r>
              <a:rPr lang="en-US" dirty="0" smtClean="0"/>
              <a:t>Find files by using Search</a:t>
            </a:r>
          </a:p>
          <a:p>
            <a:r>
              <a:rPr lang="en-US" dirty="0" smtClean="0"/>
              <a:t>Describe the features in Internet Explorer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D56937-685E-4CD0-9F46-58B957FFD60E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uiExpand="1" build="p" bldLvl="3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Local Printer Management Dialog Box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3A74E7-5450-4788-B7A4-1F2638208FE7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3393" y="1600200"/>
            <a:ext cx="4543425" cy="50863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Printer Management (cont'd.)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Printer sharing and security</a:t>
            </a:r>
          </a:p>
          <a:p>
            <a:pPr lvl="1"/>
            <a:r>
              <a:rPr lang="en-US" smtClean="0"/>
              <a:t>Sharing is enabled and controlled on the Sharing tab</a:t>
            </a:r>
          </a:p>
          <a:p>
            <a:pPr lvl="1"/>
            <a:r>
              <a:rPr lang="en-US" smtClean="0"/>
              <a:t>Sharing tab allows you to:</a:t>
            </a:r>
          </a:p>
          <a:p>
            <a:pPr lvl="2"/>
            <a:r>
              <a:rPr lang="en-US" smtClean="0"/>
              <a:t>Enable sharing for the printer</a:t>
            </a:r>
          </a:p>
          <a:p>
            <a:pPr lvl="2"/>
            <a:r>
              <a:rPr lang="en-US" smtClean="0"/>
              <a:t>Define the share name for the printer</a:t>
            </a:r>
          </a:p>
          <a:p>
            <a:pPr lvl="2"/>
            <a:r>
              <a:rPr lang="en-US" smtClean="0"/>
              <a:t>Specify whether print jobs are rendered on the client computer or print server</a:t>
            </a:r>
          </a:p>
          <a:p>
            <a:pPr lvl="2"/>
            <a:r>
              <a:rPr lang="en-US" smtClean="0"/>
              <a:t>Add drivers for other operating systems to download by using point and print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562ED1-851E-4509-8961-54EDDF2C5DB0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uiExpand="1" build="p" bldLvl="3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Local Printer Management Dialog Box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5AFBF9-EA2B-4D93-8F0A-2B99F22611B6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2357" y="1524000"/>
            <a:ext cx="4543425" cy="50863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Printer Management (cont'd.)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Printer sharing and security (cont'd.)</a:t>
            </a:r>
          </a:p>
          <a:p>
            <a:pPr lvl="1"/>
            <a:r>
              <a:rPr lang="en-US" smtClean="0"/>
              <a:t>Default permissions for printing</a:t>
            </a:r>
          </a:p>
          <a:p>
            <a:pPr lvl="2"/>
            <a:r>
              <a:rPr lang="en-US" smtClean="0"/>
              <a:t>Everyone</a:t>
            </a:r>
          </a:p>
          <a:p>
            <a:pPr lvl="2"/>
            <a:r>
              <a:rPr lang="en-US" smtClean="0"/>
              <a:t>CREATOR OWNER</a:t>
            </a:r>
          </a:p>
          <a:p>
            <a:pPr lvl="2"/>
            <a:r>
              <a:rPr lang="en-US" smtClean="0"/>
              <a:t>Local Administrator User (Userx)</a:t>
            </a:r>
          </a:p>
          <a:p>
            <a:pPr lvl="2"/>
            <a:r>
              <a:rPr lang="en-US" smtClean="0"/>
              <a:t>Administrators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18FD6C-9A29-4E48-BFEE-988CB66BC32B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uiExpand="1" build="p" bldLvl="3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Local Printer Management Dialog Box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625CB5-D850-4964-ADBE-E78990FF7167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2357" y="1524000"/>
            <a:ext cx="4543425" cy="50863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Printer Management (cont'd.)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Print job management</a:t>
            </a:r>
          </a:p>
          <a:p>
            <a:pPr lvl="1"/>
            <a:r>
              <a:rPr lang="en-US" dirty="0" smtClean="0"/>
              <a:t>For each print job, you can:</a:t>
            </a:r>
          </a:p>
          <a:p>
            <a:pPr lvl="2"/>
            <a:r>
              <a:rPr lang="en-US" dirty="0" smtClean="0"/>
              <a:t>Pause</a:t>
            </a:r>
          </a:p>
          <a:p>
            <a:pPr lvl="2"/>
            <a:r>
              <a:rPr lang="en-US" dirty="0" smtClean="0"/>
              <a:t>Resume</a:t>
            </a:r>
          </a:p>
          <a:p>
            <a:pPr lvl="2"/>
            <a:r>
              <a:rPr lang="en-US" dirty="0" smtClean="0"/>
              <a:t>Restart</a:t>
            </a:r>
          </a:p>
          <a:p>
            <a:pPr lvl="2"/>
            <a:r>
              <a:rPr lang="en-US" dirty="0" smtClean="0"/>
              <a:t>Cancel</a:t>
            </a:r>
          </a:p>
          <a:p>
            <a:pPr lvl="2"/>
            <a:r>
              <a:rPr lang="en-US" dirty="0" smtClean="0"/>
              <a:t>Edit job properties</a:t>
            </a:r>
          </a:p>
          <a:p>
            <a:pPr lvl="1"/>
            <a:r>
              <a:rPr lang="en-US" dirty="0"/>
              <a:t>Situations where you might want to manage jobs:</a:t>
            </a:r>
          </a:p>
          <a:p>
            <a:pPr lvl="2"/>
            <a:r>
              <a:rPr lang="en-US" dirty="0"/>
              <a:t>Restarting a print job when there has been a paper jam</a:t>
            </a:r>
          </a:p>
          <a:p>
            <a:pPr lvl="2"/>
            <a:r>
              <a:rPr lang="en-US" dirty="0"/>
              <a:t>Pausing a large print job</a:t>
            </a:r>
          </a:p>
          <a:p>
            <a:pPr lvl="2"/>
            <a:r>
              <a:rPr lang="en-US" dirty="0"/>
              <a:t>Raising the priority of a print job</a:t>
            </a:r>
          </a:p>
          <a:p>
            <a:pPr lvl="2"/>
            <a:r>
              <a:rPr lang="en-US" dirty="0"/>
              <a:t>Changing the schedule of a large print job</a:t>
            </a:r>
          </a:p>
          <a:p>
            <a:pPr lvl="2"/>
            <a:r>
              <a:rPr lang="en-US" dirty="0"/>
              <a:t>Canceling a corrupted print job</a:t>
            </a:r>
          </a:p>
          <a:p>
            <a:pPr lvl="1"/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2F112F-115B-467B-A2FC-D9B3B39BA5A8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7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07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07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07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072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uiExpand="1" build="p" bldLvl="3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Windows Fax and Scan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New utility in Windows 7 that is used to control scanning and faxing documents in Windows 7</a:t>
            </a:r>
          </a:p>
          <a:p>
            <a:r>
              <a:rPr lang="en-US" smtClean="0"/>
              <a:t>Windows Fax and Scan is optimized to scan documents for faxing</a:t>
            </a:r>
          </a:p>
          <a:p>
            <a:r>
              <a:rPr lang="en-US" smtClean="0"/>
              <a:t>By using Windows Fax and Scan, you can:</a:t>
            </a:r>
          </a:p>
          <a:p>
            <a:pPr lvl="1"/>
            <a:r>
              <a:rPr lang="en-US" smtClean="0"/>
              <a:t>Scan documents and pictures</a:t>
            </a:r>
          </a:p>
          <a:p>
            <a:pPr lvl="1"/>
            <a:r>
              <a:rPr lang="en-US" smtClean="0"/>
              <a:t>Fax scanned documents and pictures</a:t>
            </a:r>
          </a:p>
          <a:p>
            <a:pPr lvl="1"/>
            <a:r>
              <a:rPr lang="en-US" smtClean="0"/>
              <a:t>Fax electronic documents</a:t>
            </a:r>
          </a:p>
          <a:p>
            <a:pPr lvl="1"/>
            <a:r>
              <a:rPr lang="en-US" smtClean="0"/>
              <a:t>Receive faxes</a:t>
            </a:r>
          </a:p>
          <a:p>
            <a:pPr lvl="1"/>
            <a:r>
              <a:rPr lang="en-US" smtClean="0"/>
              <a:t>Create and manage fax coversheets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DC07C9-419D-4DE2-9D08-3B6ECF2FEE26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27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build="p" bldLvl="3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Windows Fax and Scan </a:t>
            </a:r>
            <a:r>
              <a:rPr lang="en-US" dirty="0" smtClean="0"/>
              <a:t>Window</a:t>
            </a:r>
            <a:endParaRPr lang="en-US" dirty="0" smtClean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4EBA2E-D60A-4222-9EF4-09B2154D0E60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927" y="1524000"/>
            <a:ext cx="7124145" cy="512548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Windows Fax and Scan (cont'd.)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By using Windows Fax and Scan, you can (cont'd.):</a:t>
            </a:r>
          </a:p>
          <a:p>
            <a:pPr lvl="1"/>
            <a:r>
              <a:rPr lang="en-US" smtClean="0"/>
              <a:t>Forward received faxes, scanned documents, and scanned pictures by using e-mail</a:t>
            </a:r>
          </a:p>
          <a:p>
            <a:pPr lvl="1"/>
            <a:r>
              <a:rPr lang="en-US" smtClean="0"/>
              <a:t>Send faxes by using a central fax server</a:t>
            </a:r>
          </a:p>
          <a:p>
            <a:pPr lvl="1"/>
            <a:r>
              <a:rPr lang="en-US" smtClean="0"/>
              <a:t>Maintain a contacts list that includes phone numbers for faxing</a:t>
            </a:r>
          </a:p>
          <a:p>
            <a:r>
              <a:rPr lang="en-US" smtClean="0"/>
              <a:t>Requires you to have:</a:t>
            </a:r>
          </a:p>
          <a:p>
            <a:pPr lvl="1"/>
            <a:r>
              <a:rPr lang="en-US" smtClean="0"/>
              <a:t>A fax modem and scanner </a:t>
            </a:r>
            <a:r>
              <a:rPr lang="en-US" i="1" smtClean="0"/>
              <a:t>or</a:t>
            </a:r>
          </a:p>
          <a:p>
            <a:pPr lvl="1"/>
            <a:r>
              <a:rPr lang="en-US" smtClean="0"/>
              <a:t>A multifunction device that performs both functions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FB4A19-D79E-45F2-9354-A8A39AAB938D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uiExpand="1" build="p" bldLvl="3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Windows Explorer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Windows Explorer</a:t>
            </a:r>
          </a:p>
          <a:p>
            <a:pPr lvl="1"/>
            <a:r>
              <a:rPr lang="en-US" smtClean="0"/>
              <a:t>Interface for viewing the file system in Windows 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E7AD6E-11D9-4479-8E02-75A6BFEB87A8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build="p" bldLvl="3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Printing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The entire printing subsystem for Windows 7 has been redesigned</a:t>
            </a:r>
          </a:p>
          <a:p>
            <a:r>
              <a:rPr lang="en-US" smtClean="0"/>
              <a:t>Redesign includes:</a:t>
            </a:r>
          </a:p>
          <a:p>
            <a:pPr lvl="1"/>
            <a:r>
              <a:rPr lang="en-US" smtClean="0"/>
              <a:t>XML Paper Specification</a:t>
            </a:r>
          </a:p>
          <a:p>
            <a:pPr lvl="1"/>
            <a:r>
              <a:rPr lang="en-US" smtClean="0"/>
              <a:t>The printing process</a:t>
            </a:r>
          </a:p>
          <a:p>
            <a:pPr lvl="1"/>
            <a:r>
              <a:rPr lang="en-US" smtClean="0"/>
              <a:t>Print drivers</a:t>
            </a:r>
          </a:p>
          <a:p>
            <a:pPr lvl="1"/>
            <a:r>
              <a:rPr lang="en-US" smtClean="0"/>
              <a:t>Printer management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FDB9A9-156A-47F0-B07F-FBB6C44FDBA2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 bldLvl="3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Windows Explorer </a:t>
            </a:r>
            <a:r>
              <a:rPr lang="en-US" dirty="0" smtClean="0"/>
              <a:t>Window</a:t>
            </a:r>
            <a:endParaRPr lang="en-US" dirty="0" smtClean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FC9DB4-9D45-4CCC-99B9-3FA2D52C5872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292" y="1604682"/>
            <a:ext cx="6839415" cy="512956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Libraries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New feature in Windows 7 that simplifies access to data</a:t>
            </a:r>
          </a:p>
          <a:p>
            <a:r>
              <a:rPr lang="en-US" smtClean="0"/>
              <a:t>Each library displays the </a:t>
            </a:r>
            <a:r>
              <a:rPr lang="fr-FR" smtClean="0"/>
              <a:t>files from multiple locations</a:t>
            </a:r>
          </a:p>
          <a:p>
            <a:r>
              <a:rPr lang="en-US" smtClean="0"/>
              <a:t>You can modify the locations that are included in a library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D0FCFD-E07F-4597-825B-E5BABCAD7FE7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3026135"/>
            <a:ext cx="4876800" cy="3657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uiExpand="1" build="p" bldLvl="3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Views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Previous versions of Windows allow you to alter the Windows Explorer view</a:t>
            </a:r>
          </a:p>
          <a:p>
            <a:r>
              <a:rPr lang="en-US" smtClean="0"/>
              <a:t>Windows 7 still has these options and several variations</a:t>
            </a:r>
          </a:p>
          <a:p>
            <a:r>
              <a:rPr lang="en-US" smtClean="0"/>
              <a:t>Windows 7 has also introduced Arrange by options to help you organize information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2BFE4F-3D96-4CA0-86EC-75A6DB5FD12F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build="p" bldLvl="3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Window Management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You can use snap to:</a:t>
            </a:r>
          </a:p>
          <a:p>
            <a:pPr lvl="1"/>
            <a:r>
              <a:rPr lang="en-US" smtClean="0"/>
              <a:t>Automatically size windows the full height of the screen</a:t>
            </a:r>
          </a:p>
          <a:p>
            <a:pPr lvl="1"/>
            <a:r>
              <a:rPr lang="en-US" smtClean="0"/>
              <a:t>Arrange windows side by side</a:t>
            </a:r>
          </a:p>
          <a:p>
            <a:pPr lvl="1"/>
            <a:r>
              <a:rPr lang="en-US" smtClean="0"/>
              <a:t>Maximize a window</a:t>
            </a:r>
          </a:p>
          <a:p>
            <a:r>
              <a:rPr lang="en-US" smtClean="0"/>
              <a:t>Other AERO specific enhancements</a:t>
            </a:r>
          </a:p>
          <a:p>
            <a:pPr lvl="1"/>
            <a:r>
              <a:rPr lang="en-US" smtClean="0"/>
              <a:t>Live taskbar thumbnails</a:t>
            </a:r>
          </a:p>
          <a:p>
            <a:pPr lvl="1"/>
            <a:r>
              <a:rPr lang="en-US" smtClean="0"/>
              <a:t>Live icons</a:t>
            </a:r>
          </a:p>
          <a:p>
            <a:pPr lvl="1"/>
            <a:r>
              <a:rPr lang="en-US" smtClean="0"/>
              <a:t>Windows Flip</a:t>
            </a:r>
          </a:p>
          <a:p>
            <a:pPr lvl="1"/>
            <a:r>
              <a:rPr lang="en-US" smtClean="0"/>
              <a:t>Windows Flip 3D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34AA9E-759C-4B5C-B749-90DC2D021C58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9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9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99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99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build="p" bldLvl="3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Search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Search has been integrated into almost every window in the Windows 7 user interface</a:t>
            </a:r>
          </a:p>
          <a:p>
            <a:r>
              <a:rPr lang="en-US" smtClean="0"/>
              <a:t>Search is made faster by an indexing function included in Windows 7</a:t>
            </a:r>
          </a:p>
          <a:p>
            <a:r>
              <a:rPr lang="en-US" smtClean="0"/>
              <a:t>You can define metadata for files</a:t>
            </a:r>
          </a:p>
          <a:p>
            <a:pPr lvl="1"/>
            <a:r>
              <a:rPr lang="en-US" smtClean="0"/>
              <a:t>And use it to build saved searches that are displayed as virtual folders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B88DF7-BA90-4AFC-A1B4-EBA4DD6E4510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 build="p" bldLvl="3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Search Index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600200"/>
            <a:ext cx="8077200" cy="4572000"/>
          </a:xfrm>
        </p:spPr>
        <p:txBody>
          <a:bodyPr/>
          <a:lstStyle/>
          <a:p>
            <a:r>
              <a:rPr lang="en-US" smtClean="0"/>
              <a:t>Indexing service</a:t>
            </a:r>
          </a:p>
          <a:p>
            <a:pPr lvl="1"/>
            <a:r>
              <a:rPr lang="en-US" smtClean="0"/>
              <a:t>A major improvement over the indexing service included with Windows XP</a:t>
            </a:r>
          </a:p>
          <a:p>
            <a:pPr lvl="1"/>
            <a:r>
              <a:rPr lang="en-US" smtClean="0"/>
              <a:t>Automatically enabled</a:t>
            </a:r>
          </a:p>
          <a:p>
            <a:pPr lvl="1"/>
            <a:r>
              <a:rPr lang="en-US" smtClean="0"/>
              <a:t>Index is updated each time a file is changed</a:t>
            </a:r>
          </a:p>
          <a:p>
            <a:r>
              <a:rPr lang="en-US" smtClean="0"/>
              <a:t>By default, only the most common file locations are indexed</a:t>
            </a:r>
          </a:p>
          <a:p>
            <a:pPr lvl="1"/>
            <a:r>
              <a:rPr lang="en-US" smtClean="0"/>
              <a:t>Internet Explorer History</a:t>
            </a:r>
          </a:p>
          <a:p>
            <a:pPr lvl="1"/>
            <a:r>
              <a:rPr lang="en-US" smtClean="0"/>
              <a:t>Offline files</a:t>
            </a:r>
          </a:p>
          <a:p>
            <a:pPr lvl="1"/>
            <a:r>
              <a:rPr lang="en-US" smtClean="0"/>
              <a:t>The Start menu</a:t>
            </a:r>
          </a:p>
          <a:p>
            <a:pPr lvl="1"/>
            <a:r>
              <a:rPr lang="en-US" smtClean="0"/>
              <a:t>Users (except the AppData subfolder)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C56AA2-B0C0-4798-999F-81F1BAAB1BBC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3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30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30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 uiExpand="1" build="p" bldLvl="3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Indexing Options Dialog Box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3199A5-D580-4C1D-AE72-85320B7DCE2A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3778" y="1447800"/>
            <a:ext cx="4816444" cy="521479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Search Index (cont'd.)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You can define which file types are indexed and how those files are indexed</a:t>
            </a:r>
          </a:p>
          <a:p>
            <a:r>
              <a:rPr lang="en-US" smtClean="0"/>
              <a:t>Word documents can have their content indexed so that you can search for documents based on content</a:t>
            </a:r>
          </a:p>
          <a:p>
            <a:r>
              <a:rPr lang="en-US" smtClean="0"/>
              <a:t>Additional index settings</a:t>
            </a:r>
          </a:p>
          <a:p>
            <a:pPr lvl="1"/>
            <a:r>
              <a:rPr lang="en-US" smtClean="0"/>
              <a:t>File Settings</a:t>
            </a:r>
          </a:p>
          <a:p>
            <a:pPr lvl="1"/>
            <a:r>
              <a:rPr lang="en-US" smtClean="0"/>
              <a:t>Troubleshooting</a:t>
            </a:r>
          </a:p>
          <a:p>
            <a:pPr lvl="1"/>
            <a:r>
              <a:rPr lang="en-US" smtClean="0"/>
              <a:t>Index location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0184BC-9A49-4DA4-A91D-25F34090134A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 uiExpand="1" build="p" bldLvl="3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Search Index (cont'd.)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657E36-E2F4-4263-9D75-5AC7F1A0D859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7455" y="1524000"/>
            <a:ext cx="4149090" cy="520731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File Metadata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Most basic file metadata</a:t>
            </a:r>
          </a:p>
          <a:p>
            <a:pPr lvl="1"/>
            <a:r>
              <a:rPr lang="en-US" smtClean="0"/>
              <a:t>Filename, creation date, and modified date</a:t>
            </a:r>
          </a:p>
          <a:p>
            <a:r>
              <a:rPr lang="en-US" smtClean="0"/>
              <a:t>Depending on the type of file, additional metadata may be included</a:t>
            </a:r>
          </a:p>
          <a:p>
            <a:r>
              <a:rPr lang="en-US" smtClean="0"/>
              <a:t>Metadata is included in the index</a:t>
            </a:r>
          </a:p>
          <a:p>
            <a:pPr lvl="1"/>
            <a:r>
              <a:rPr lang="en-US" smtClean="0"/>
              <a:t>Useful to create additional metadata for files</a:t>
            </a:r>
          </a:p>
          <a:p>
            <a:r>
              <a:rPr lang="en-US" smtClean="0"/>
              <a:t>Windows 7 allows you to create tags that contain additional metadata for organizing your data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B4A543-DF5E-4AD9-B6F0-5E0987D45733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7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7" grpId="0" build="p" bldLvl="3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Printing Scenarios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Local printing</a:t>
            </a:r>
          </a:p>
          <a:p>
            <a:pPr lvl="1"/>
            <a:r>
              <a:rPr lang="en-US" smtClean="0"/>
              <a:t>Requires that a printer be connected directly to a Windows 7 computer</a:t>
            </a:r>
          </a:p>
          <a:p>
            <a:pPr lvl="1"/>
            <a:r>
              <a:rPr lang="en-US" smtClean="0"/>
              <a:t>Simplicity and security</a:t>
            </a:r>
          </a:p>
          <a:p>
            <a:r>
              <a:rPr lang="en-US" smtClean="0"/>
              <a:t>Printing to a shared printer</a:t>
            </a:r>
          </a:p>
          <a:p>
            <a:pPr lvl="1"/>
            <a:r>
              <a:rPr lang="en-US" smtClean="0"/>
              <a:t>When a printer is shared, multiple computers on the network can use it</a:t>
            </a:r>
          </a:p>
          <a:p>
            <a:pPr lvl="1"/>
            <a:r>
              <a:rPr lang="en-US" smtClean="0"/>
              <a:t>Sharing a printer saves money in the long run</a:t>
            </a:r>
          </a:p>
          <a:p>
            <a:pPr lvl="1"/>
            <a:r>
              <a:rPr lang="en-US" smtClean="0"/>
              <a:t>All print jobs are queued on the computer that is sharing the printer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107A3A-4DA4-410B-9107-31E3869A33A9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 bldLvl="3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Saved Searches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Saved search</a:t>
            </a:r>
          </a:p>
          <a:p>
            <a:pPr lvl="1"/>
            <a:r>
              <a:rPr lang="en-US" smtClean="0"/>
              <a:t>Virtual folder containing files matching a search query</a:t>
            </a:r>
          </a:p>
          <a:p>
            <a:pPr lvl="2"/>
            <a:r>
              <a:rPr lang="en-US" smtClean="0"/>
              <a:t>Regardless of their location in the file system</a:t>
            </a:r>
          </a:p>
          <a:p>
            <a:r>
              <a:rPr lang="en-US" smtClean="0"/>
              <a:t>Stored in the Searches folder of your user profile </a:t>
            </a:r>
          </a:p>
          <a:p>
            <a:pPr lvl="1"/>
            <a:r>
              <a:rPr lang="en-US" smtClean="0"/>
              <a:t>Also added to the favorites list in Windows Explorer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9CA71E-0119-4D8B-8351-DB61FFBF4628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1" grpId="0" build="p" bldLvl="3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Internet </a:t>
            </a:r>
            <a:r>
              <a:rPr lang="en-US" dirty="0" smtClean="0"/>
              <a:t>Explorer User </a:t>
            </a:r>
            <a:r>
              <a:rPr lang="en-US" dirty="0" smtClean="0"/>
              <a:t>Features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Tabbed browsing</a:t>
            </a:r>
          </a:p>
          <a:p>
            <a:pPr lvl="1"/>
            <a:r>
              <a:rPr lang="en-US" dirty="0" smtClean="0"/>
              <a:t>Allows Internet Explorer to control multiple Web sites being open at the same time</a:t>
            </a:r>
          </a:p>
          <a:p>
            <a:r>
              <a:rPr lang="en-US" dirty="0" smtClean="0"/>
              <a:t>Can </a:t>
            </a:r>
            <a:r>
              <a:rPr lang="en-US" dirty="0" smtClean="0"/>
              <a:t>use Really Simple Syndication (RSS) feeds to display information from Web sites that you have selected</a:t>
            </a:r>
          </a:p>
          <a:p>
            <a:r>
              <a:rPr lang="en-US" dirty="0" smtClean="0"/>
              <a:t>Web Slices are small pieces of content from a Web site that notify you there is an update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B7FA7F-2098-49C6-9BF4-CF7C23C8258B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3" grpId="0" build="p" bldLvl="3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Security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4800600" cy="5105400"/>
          </a:xfrm>
        </p:spPr>
        <p:txBody>
          <a:bodyPr>
            <a:normAutofit/>
          </a:bodyPr>
          <a:lstStyle/>
          <a:p>
            <a:r>
              <a:rPr lang="en-US" dirty="0" smtClean="0"/>
              <a:t>Zones for Internet Explorer security options:</a:t>
            </a:r>
          </a:p>
          <a:p>
            <a:pPr lvl="1"/>
            <a:r>
              <a:rPr lang="en-US" dirty="0" smtClean="0"/>
              <a:t>Internet</a:t>
            </a:r>
          </a:p>
          <a:p>
            <a:pPr lvl="1"/>
            <a:r>
              <a:rPr lang="en-US" dirty="0" smtClean="0"/>
              <a:t>Local intranet</a:t>
            </a:r>
          </a:p>
          <a:p>
            <a:pPr lvl="1"/>
            <a:r>
              <a:rPr lang="en-US" dirty="0" smtClean="0"/>
              <a:t>Trusted sites</a:t>
            </a:r>
          </a:p>
          <a:p>
            <a:pPr lvl="1"/>
            <a:r>
              <a:rPr lang="en-US" dirty="0" smtClean="0"/>
              <a:t>Restricted sites</a:t>
            </a:r>
          </a:p>
          <a:p>
            <a:r>
              <a:rPr lang="en-US" dirty="0" smtClean="0"/>
              <a:t>Internet Explorer Protected Mode</a:t>
            </a:r>
          </a:p>
          <a:p>
            <a:pPr lvl="1"/>
            <a:r>
              <a:rPr lang="en-US" dirty="0" smtClean="0"/>
              <a:t>Works in conjunction with UAC to prevent malicious software from installing through Internet Explorer</a:t>
            </a:r>
          </a:p>
          <a:p>
            <a:pPr lvl="1"/>
            <a:r>
              <a:rPr lang="en-US" dirty="0" smtClean="0"/>
              <a:t>Prevents the silent installation of malicious software from Internet sites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A983AD-6EA8-44E7-9E87-C0D3B80ADBB9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295400"/>
            <a:ext cx="3933825" cy="50577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2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22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7" grpId="0" uiExpand="1" build="p" bldLvl="3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Security (cont'd.)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Intranet Zone Configuration</a:t>
            </a:r>
          </a:p>
          <a:p>
            <a:pPr lvl="1"/>
            <a:r>
              <a:rPr lang="en-US" smtClean="0"/>
              <a:t>In a domain-based network, Internet Explorer assumes that all Web sites in the local domain are part of the Intranet zone</a:t>
            </a:r>
          </a:p>
          <a:p>
            <a:r>
              <a:rPr lang="en-US" smtClean="0"/>
              <a:t>Smartscreen Filter</a:t>
            </a:r>
          </a:p>
          <a:p>
            <a:pPr lvl="1"/>
            <a:r>
              <a:rPr lang="en-US" smtClean="0"/>
              <a:t>Warns you when you are about to access a Web site that is known to install malicious software or is used as part of a phishing attack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12CF29-2E13-4C05-87A1-296D0E374BB3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5" grpId="0" uiExpand="1" build="p" bldLvl="3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Privacy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InPrivate Browsing</a:t>
            </a:r>
          </a:p>
          <a:p>
            <a:pPr lvl="1"/>
            <a:r>
              <a:rPr lang="en-US" smtClean="0"/>
              <a:t>Allows you to access the Internet without any information being stored in cache or history</a:t>
            </a:r>
          </a:p>
          <a:p>
            <a:r>
              <a:rPr lang="en-US" smtClean="0"/>
              <a:t>InPrivate Filtering</a:t>
            </a:r>
          </a:p>
          <a:p>
            <a:pPr lvl="1"/>
            <a:r>
              <a:rPr lang="en-US" smtClean="0"/>
              <a:t>Allows you to control whether information about you is sent to advertisers that embed their content in other Web sites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FE6901-97E6-4C1B-A54B-B09D50FF0DE1}" type="slidenum">
              <a:rPr lang="en-US" smtClean="0"/>
              <a:pPr>
                <a:defRPr/>
              </a:pPr>
              <a:t>44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9" grpId="0" build="p" bldLvl="3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Tools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Popup Blocker</a:t>
            </a:r>
          </a:p>
          <a:p>
            <a:pPr lvl="1"/>
            <a:r>
              <a:rPr lang="en-US" smtClean="0"/>
              <a:t>Prevents most popup advertisements from being displayed</a:t>
            </a:r>
          </a:p>
          <a:p>
            <a:r>
              <a:rPr lang="en-US" smtClean="0"/>
              <a:t>Internet Explorer 8 includes strong adherence to Internet standards for Web page rendering</a:t>
            </a:r>
          </a:p>
          <a:p>
            <a:r>
              <a:rPr lang="en-US" smtClean="0"/>
              <a:t>Compatibility View</a:t>
            </a:r>
          </a:p>
          <a:p>
            <a:pPr lvl="1"/>
            <a:r>
              <a:rPr lang="en-US" smtClean="0"/>
              <a:t>New feature that provides backward compatibility for Web sites and application</a:t>
            </a:r>
          </a:p>
          <a:p>
            <a:r>
              <a:rPr lang="en-US" smtClean="0"/>
              <a:t>Internet Explorer is extensible with Add-ons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8F02A2-4B99-4A64-9EA2-869A82868CDA}" type="slidenum">
              <a:rPr lang="en-US" smtClean="0"/>
              <a:pPr>
                <a:defRPr/>
              </a:pPr>
              <a:t>45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3" grpId="0" build="p" bldLvl="3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Summary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Windows 7 uses a new printing process that uses the XPS format for spool files</a:t>
            </a:r>
          </a:p>
          <a:p>
            <a:r>
              <a:rPr lang="en-US" smtClean="0"/>
              <a:t>Windows 7 stores printer drivers in a driver store</a:t>
            </a:r>
          </a:p>
          <a:p>
            <a:r>
              <a:rPr lang="en-US" smtClean="0"/>
              <a:t>Print Management snap-in is a new management tool to manage local and remote printers</a:t>
            </a:r>
          </a:p>
          <a:p>
            <a:r>
              <a:rPr lang="en-US" smtClean="0"/>
              <a:t>Printers can be configured with many options</a:t>
            </a:r>
          </a:p>
          <a:p>
            <a:r>
              <a:rPr lang="en-US" smtClean="0"/>
              <a:t>When print jobs are stored in the print queue, you can manage the jobs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C16B5C-3C21-4C04-91F0-8E00C5D183E3}" type="slidenum">
              <a:rPr lang="en-US" smtClean="0"/>
              <a:pPr>
                <a:defRPr/>
              </a:pPr>
              <a:t>46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7" grpId="0" build="p" bldLvl="3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Summary (cont'd.)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Windows Fax and Scan is used to fax and scan documents in Windows 7</a:t>
            </a:r>
          </a:p>
          <a:p>
            <a:r>
              <a:rPr lang="en-US" dirty="0" smtClean="0"/>
              <a:t>Windows Explorer now includes libraries to simplify access to files</a:t>
            </a:r>
          </a:p>
          <a:p>
            <a:r>
              <a:rPr lang="en-US" dirty="0" smtClean="0"/>
              <a:t>Search is integrated into many parts of Windows 7</a:t>
            </a:r>
          </a:p>
          <a:p>
            <a:r>
              <a:rPr lang="en-US" dirty="0" smtClean="0"/>
              <a:t>Internet Explorer 8 includes Web Slices and Suggested Sites</a:t>
            </a:r>
          </a:p>
          <a:p>
            <a:r>
              <a:rPr lang="fr-FR" dirty="0" smtClean="0"/>
              <a:t>Internet Explorer </a:t>
            </a:r>
            <a:r>
              <a:rPr lang="fr-FR" dirty="0" err="1" smtClean="0"/>
              <a:t>divides</a:t>
            </a:r>
            <a:r>
              <a:rPr lang="fr-FR" dirty="0" smtClean="0"/>
              <a:t> Web sites </a:t>
            </a:r>
            <a:r>
              <a:rPr lang="fr-FR" dirty="0" err="1" smtClean="0"/>
              <a:t>into</a:t>
            </a:r>
            <a:r>
              <a:rPr lang="fr-FR" dirty="0" smtClean="0"/>
              <a:t> zones</a:t>
            </a:r>
          </a:p>
          <a:p>
            <a:r>
              <a:rPr lang="en-US" dirty="0"/>
              <a:t>To enhance privacy, Internet Explorer 8 includes </a:t>
            </a:r>
            <a:r>
              <a:rPr lang="en-US" dirty="0" err="1"/>
              <a:t>InPrivate</a:t>
            </a:r>
            <a:r>
              <a:rPr lang="en-US" dirty="0"/>
              <a:t> Browsing and </a:t>
            </a:r>
            <a:r>
              <a:rPr lang="en-US" dirty="0" err="1"/>
              <a:t>InPrivate</a:t>
            </a:r>
            <a:r>
              <a:rPr lang="en-US" dirty="0"/>
              <a:t> Filtering</a:t>
            </a:r>
          </a:p>
          <a:p>
            <a:r>
              <a:rPr lang="en-US" dirty="0"/>
              <a:t>Compatibility View provides backward compatibility with previous versions of Internet </a:t>
            </a:r>
            <a:r>
              <a:rPr lang="en-US" dirty="0" smtClean="0"/>
              <a:t>Explorer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6EA46A-ACC2-4211-91EA-A3CD2462BD9E}" type="slidenum">
              <a:rPr lang="en-US" smtClean="0"/>
              <a:pPr>
                <a:defRPr/>
              </a:pPr>
              <a:t>47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8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1" grpId="0" uiExpand="1" build="p" bldLvl="3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Printing Scenarios (cont'd.)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Printing directly to a network printer</a:t>
            </a:r>
          </a:p>
          <a:p>
            <a:pPr lvl="1"/>
            <a:r>
              <a:rPr lang="en-US" smtClean="0"/>
              <a:t>Many printers can be configured to communicate directly with the network</a:t>
            </a:r>
          </a:p>
          <a:p>
            <a:pPr lvl="2"/>
            <a:r>
              <a:rPr lang="en-US" smtClean="0"/>
              <a:t>Using a print server</a:t>
            </a:r>
          </a:p>
          <a:p>
            <a:pPr lvl="1"/>
            <a:r>
              <a:rPr lang="en-US" smtClean="0"/>
              <a:t>Print jobs are queued at the local computer and sent to the printer when the printer is not busy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5EDBA2-DC54-4738-934C-FB59049B96DA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uiExpand="1" build="p" bldLvl="3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Printing Scenarios (cont'd.)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333FF9-F162-4031-A690-67FC11E0CEC8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458" y="1752600"/>
            <a:ext cx="8021083" cy="39216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XPS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XML Paper Specification (XPS)</a:t>
            </a:r>
          </a:p>
          <a:p>
            <a:pPr lvl="1"/>
            <a:r>
              <a:rPr lang="en-US" smtClean="0"/>
              <a:t>Document format that describes how to display a page</a:t>
            </a:r>
          </a:p>
          <a:p>
            <a:pPr lvl="1"/>
            <a:r>
              <a:rPr lang="en-US" smtClean="0"/>
              <a:t>XPS document has same page layout on any printer</a:t>
            </a:r>
          </a:p>
          <a:p>
            <a:r>
              <a:rPr lang="en-US" smtClean="0"/>
              <a:t>XPS is used as a document format for sharing files and as the format for spooled print jobs</a:t>
            </a:r>
          </a:p>
          <a:p>
            <a:r>
              <a:rPr lang="en-US" smtClean="0"/>
              <a:t>Windows Presentation Foundation (WPF) </a:t>
            </a:r>
          </a:p>
          <a:p>
            <a:pPr lvl="1"/>
            <a:r>
              <a:rPr lang="en-US" smtClean="0"/>
              <a:t>Responsible for drawing the screen output in Windows 7</a:t>
            </a:r>
          </a:p>
          <a:p>
            <a:r>
              <a:rPr lang="en-US" smtClean="0"/>
              <a:t>XPS uses a subset of WPF to render documents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A632E3-B17D-4026-B72E-A73E956E3D80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 bldLvl="3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Printing Process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600200"/>
            <a:ext cx="6705600" cy="4876800"/>
          </a:xfrm>
        </p:spPr>
        <p:txBody>
          <a:bodyPr/>
          <a:lstStyle/>
          <a:p>
            <a:r>
              <a:rPr lang="en-US" dirty="0" smtClean="0"/>
              <a:t>GDI-based printing</a:t>
            </a:r>
          </a:p>
          <a:p>
            <a:pPr lvl="1"/>
            <a:r>
              <a:rPr lang="en-US" dirty="0" smtClean="0"/>
              <a:t>Used by previous versions of Windows</a:t>
            </a:r>
          </a:p>
          <a:p>
            <a:pPr lvl="1"/>
            <a:r>
              <a:rPr lang="en-US" dirty="0" smtClean="0"/>
              <a:t>A Win32 application uses GDI to create an enhanced metafile format (EMF) file for the print job</a:t>
            </a:r>
          </a:p>
          <a:p>
            <a:pPr lvl="1"/>
            <a:r>
              <a:rPr lang="en-US" dirty="0" smtClean="0"/>
              <a:t>EMF file is stored in the printer queue</a:t>
            </a:r>
          </a:p>
          <a:p>
            <a:pPr lvl="2"/>
            <a:r>
              <a:rPr lang="en-US" dirty="0" smtClean="0"/>
              <a:t>Must be converted to the format understood by printer</a:t>
            </a:r>
          </a:p>
          <a:p>
            <a:pPr lvl="1"/>
            <a:r>
              <a:rPr lang="en-US" dirty="0" smtClean="0"/>
              <a:t>Printers typically understand either Postscript or Printer Control Language (PCL)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A9753-8C9E-47C1-953D-F01D6C1086FA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545234"/>
            <a:ext cx="1009650" cy="57721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uiExpand="1" build="p" bldLvl="3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Printing Process (cont'd.)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6172200" cy="5105400"/>
          </a:xfrm>
        </p:spPr>
        <p:txBody>
          <a:bodyPr>
            <a:normAutofit/>
          </a:bodyPr>
          <a:lstStyle/>
          <a:p>
            <a:r>
              <a:rPr lang="en-US" dirty="0"/>
              <a:t>XPS-based printing</a:t>
            </a:r>
          </a:p>
          <a:p>
            <a:pPr lvl="1"/>
            <a:r>
              <a:rPr lang="en-US" dirty="0"/>
              <a:t>Used by </a:t>
            </a:r>
            <a:r>
              <a:rPr lang="en-US" dirty="0" smtClean="0"/>
              <a:t>Windows </a:t>
            </a:r>
            <a:r>
              <a:rPr lang="en-US" dirty="0"/>
              <a:t>7 </a:t>
            </a:r>
            <a:r>
              <a:rPr lang="en-US" dirty="0" smtClean="0"/>
              <a:t>and 8 applications</a:t>
            </a:r>
            <a:endParaRPr lang="en-US" dirty="0"/>
          </a:p>
          <a:p>
            <a:pPr lvl="1"/>
            <a:r>
              <a:rPr lang="en-US" dirty="0" smtClean="0"/>
              <a:t>WPF application creates an XPS file for the print job</a:t>
            </a:r>
          </a:p>
          <a:p>
            <a:pPr lvl="1"/>
            <a:r>
              <a:rPr lang="en-US" dirty="0" smtClean="0"/>
              <a:t>Some printers support XPS format</a:t>
            </a:r>
          </a:p>
          <a:p>
            <a:pPr lvl="2"/>
            <a:r>
              <a:rPr lang="en-US" dirty="0" smtClean="0"/>
              <a:t>Printing job does not need to be converted</a:t>
            </a:r>
          </a:p>
          <a:p>
            <a:pPr lvl="1"/>
            <a:r>
              <a:rPr lang="en-US" dirty="0" smtClean="0"/>
              <a:t>For printers that only support PS or PCL</a:t>
            </a:r>
          </a:p>
          <a:p>
            <a:pPr lvl="2"/>
            <a:r>
              <a:rPr lang="en-US" dirty="0" smtClean="0"/>
              <a:t>Printing job needs to be converted</a:t>
            </a:r>
          </a:p>
          <a:p>
            <a:r>
              <a:rPr lang="en-US" dirty="0" smtClean="0"/>
              <a:t>Backward compatibility</a:t>
            </a:r>
          </a:p>
          <a:p>
            <a:pPr lvl="1"/>
            <a:r>
              <a:rPr lang="en-US" dirty="0" smtClean="0"/>
              <a:t>Windows </a:t>
            </a:r>
            <a:r>
              <a:rPr lang="en-US" dirty="0" smtClean="0"/>
              <a:t>7 and 8  </a:t>
            </a:r>
            <a:r>
              <a:rPr lang="en-US" dirty="0" smtClean="0"/>
              <a:t>printing process is flexible to accommodate older applications and older printers </a:t>
            </a:r>
            <a:r>
              <a:rPr lang="en-US" dirty="0" smtClean="0"/>
              <a:t>that </a:t>
            </a:r>
            <a:r>
              <a:rPr lang="en-US" dirty="0" smtClean="0"/>
              <a:t>do not support XPS-based printing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19209D-1574-4989-AE60-6BBB4109ED5B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762000"/>
            <a:ext cx="1971675" cy="57626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uiExpand="1" build="p" bldLvl="3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0</TotalTime>
  <Words>1880</Words>
  <Application>Microsoft Office PowerPoint</Application>
  <PresentationFormat>On-screen Show (4:3)</PresentationFormat>
  <Paragraphs>372</Paragraphs>
  <Slides>47</Slides>
  <Notes>47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0" baseType="lpstr">
      <vt:lpstr>Arial</vt:lpstr>
      <vt:lpstr>Times New Roman</vt:lpstr>
      <vt:lpstr>Clarity</vt:lpstr>
      <vt:lpstr>MCTS Guide to Microsoft Windows 7 </vt:lpstr>
      <vt:lpstr>Objectives</vt:lpstr>
      <vt:lpstr>Printing</vt:lpstr>
      <vt:lpstr>Printing Scenarios</vt:lpstr>
      <vt:lpstr>Printing Scenarios (cont'd.)</vt:lpstr>
      <vt:lpstr>Printing Scenarios (cont'd.)</vt:lpstr>
      <vt:lpstr>XPS</vt:lpstr>
      <vt:lpstr>The Printing Process</vt:lpstr>
      <vt:lpstr>The Printing Process (cont'd.)</vt:lpstr>
      <vt:lpstr>The Printing Process (cont'd.)</vt:lpstr>
      <vt:lpstr>The Printing Process (cont'd.)</vt:lpstr>
      <vt:lpstr>Printer Drivers</vt:lpstr>
      <vt:lpstr>Printer Drivers (cont'd.)</vt:lpstr>
      <vt:lpstr>Printer Management</vt:lpstr>
      <vt:lpstr>Printer Management (cont'd.)</vt:lpstr>
      <vt:lpstr>Printer Management (cont'd.)</vt:lpstr>
      <vt:lpstr>Printer Management Window</vt:lpstr>
      <vt:lpstr>Printer Management (cont'd.)</vt:lpstr>
      <vt:lpstr>Local Printer Management Dialog Box</vt:lpstr>
      <vt:lpstr>Local Printer Management Dialog Box</vt:lpstr>
      <vt:lpstr>Printer Management (cont'd.)</vt:lpstr>
      <vt:lpstr>Local Printer Management Dialog Box</vt:lpstr>
      <vt:lpstr>Printer Management (cont'd.)</vt:lpstr>
      <vt:lpstr>Local Printer Management Dialog Box</vt:lpstr>
      <vt:lpstr>Printer Management (cont'd.)</vt:lpstr>
      <vt:lpstr>Windows Fax and Scan</vt:lpstr>
      <vt:lpstr>Windows Fax and Scan Window</vt:lpstr>
      <vt:lpstr>Windows Fax and Scan (cont'd.)</vt:lpstr>
      <vt:lpstr>Windows Explorer</vt:lpstr>
      <vt:lpstr>Windows Explorer Window</vt:lpstr>
      <vt:lpstr>Libraries</vt:lpstr>
      <vt:lpstr>Views</vt:lpstr>
      <vt:lpstr>Window Management</vt:lpstr>
      <vt:lpstr>Search</vt:lpstr>
      <vt:lpstr>The Search Index</vt:lpstr>
      <vt:lpstr>Indexing Options Dialog Box</vt:lpstr>
      <vt:lpstr>The Search Index (cont'd.)</vt:lpstr>
      <vt:lpstr>The Search Index (cont'd.)</vt:lpstr>
      <vt:lpstr>File Metadata</vt:lpstr>
      <vt:lpstr>Saved Searches</vt:lpstr>
      <vt:lpstr>Internet Explorer User Features</vt:lpstr>
      <vt:lpstr>Security</vt:lpstr>
      <vt:lpstr>Security (cont'd.)</vt:lpstr>
      <vt:lpstr>Privacy</vt:lpstr>
      <vt:lpstr>Tools</vt:lpstr>
      <vt:lpstr>Summary</vt:lpstr>
      <vt:lpstr>Summary (cont'd.)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1292</cp:revision>
  <dcterms:created xsi:type="dcterms:W3CDTF">2002-09-27T23:29:22Z</dcterms:created>
  <dcterms:modified xsi:type="dcterms:W3CDTF">2014-01-06T15:37:52Z</dcterms:modified>
</cp:coreProperties>
</file>